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6" r:id="rId2"/>
    <p:sldId id="257" r:id="rId3"/>
    <p:sldId id="270" r:id="rId4"/>
    <p:sldId id="267" r:id="rId5"/>
    <p:sldId id="269" r:id="rId6"/>
    <p:sldId id="258" r:id="rId7"/>
    <p:sldId id="268" r:id="rId8"/>
    <p:sldId id="262" r:id="rId9"/>
    <p:sldId id="259" r:id="rId10"/>
    <p:sldId id="260" r:id="rId11"/>
    <p:sldId id="261" r:id="rId12"/>
    <p:sldId id="265" r:id="rId13"/>
    <p:sldId id="271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467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IN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421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92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5820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608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5781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"/>
          <p:cNvSpPr/>
          <p:nvPr/>
        </p:nvSpPr>
        <p:spPr>
          <a:xfrm>
            <a:off x="7656076" y="3429315"/>
            <a:ext cx="5911334" cy="705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Calibri"/>
              <a:buNone/>
            </a:pPr>
            <a:endParaRPr sz="1750" b="0" i="0" u="none" strike="noStrike" cap="none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Calibri"/>
            </a:endParaRPr>
          </a:p>
        </p:txBody>
      </p:sp>
      <p:pic>
        <p:nvPicPr>
          <p:cNvPr id="23" name="Google Shape;23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83762" y="432740"/>
            <a:ext cx="5593019" cy="1998665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"/>
          <p:cNvSpPr txBox="1"/>
          <p:nvPr/>
        </p:nvSpPr>
        <p:spPr>
          <a:xfrm>
            <a:off x="4018657" y="2423426"/>
            <a:ext cx="7322456" cy="384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0" i="0" u="none" strike="noStrike" cap="none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DEPARMENT OF COMPUTER SCIENCE &amp; ENGINEERING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25" name="Google Shape;25;p1"/>
          <p:cNvSpPr txBox="1"/>
          <p:nvPr/>
        </p:nvSpPr>
        <p:spPr>
          <a:xfrm>
            <a:off x="2042930" y="5391612"/>
            <a:ext cx="6724118" cy="126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1" i="0" u="none" strike="noStrike" cap="none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               Batch : </a:t>
            </a:r>
            <a:r>
              <a:rPr lang="en-IN" sz="1900" b="1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A</a:t>
            </a:r>
            <a:r>
              <a:rPr lang="en-IN" sz="1900" b="1" i="0" u="none" strike="noStrike" cap="none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-18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AutoNum type="arabicParenR"/>
            </a:pPr>
            <a:r>
              <a:rPr lang="en-IN" sz="19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K Sai Teja                  </a:t>
            </a: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                         201191101022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AutoNum type="arabicParenR"/>
            </a:pPr>
            <a:r>
              <a:rPr lang="en-IN" sz="19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B Matthew </a:t>
            </a:r>
            <a:r>
              <a:rPr lang="en-IN" sz="1900" b="1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Mineeth</a:t>
            </a: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                       201191101029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AutoNum type="arabicParenR"/>
            </a:pPr>
            <a:r>
              <a:rPr lang="en-IN" sz="1900" b="1" i="0" u="none" strike="noStrike" cap="none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Kishan</a:t>
            </a: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</a:t>
            </a:r>
            <a:r>
              <a:rPr lang="en-IN" sz="19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K</a:t>
            </a: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umar </a:t>
            </a:r>
            <a:r>
              <a:rPr lang="en-IN" sz="1900" b="1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P</a:t>
            </a:r>
            <a:r>
              <a:rPr lang="en-IN" sz="1900" b="1" i="0" u="none" strike="noStrike" cap="none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arida</a:t>
            </a: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                      201191101025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27" name="Google Shape;27;p1"/>
          <p:cNvSpPr txBox="1"/>
          <p:nvPr/>
        </p:nvSpPr>
        <p:spPr>
          <a:xfrm>
            <a:off x="9251363" y="5950438"/>
            <a:ext cx="4179500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1" i="0" u="none" strike="noStrike" cap="none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Project Guide: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Asst. Prof. Mrs O. </a:t>
            </a:r>
            <a:r>
              <a:rPr lang="en-IN" sz="1900" b="1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Vasantha</a:t>
            </a:r>
            <a:r>
              <a:rPr lang="en-IN" sz="19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 Kumari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IN" sz="19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(dept of CSE)</a:t>
            </a:r>
            <a:endParaRPr sz="1900" b="1" i="0" u="none" strike="noStrike" cap="none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imes New Roman"/>
            </a:endParaRPr>
          </a:p>
        </p:txBody>
      </p:sp>
      <p:sp>
        <p:nvSpPr>
          <p:cNvPr id="28" name="Google Shape;28;p1"/>
          <p:cNvSpPr txBox="1"/>
          <p:nvPr/>
        </p:nvSpPr>
        <p:spPr>
          <a:xfrm>
            <a:off x="899886" y="3647616"/>
            <a:ext cx="1344022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IN" sz="3600" b="0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imes New Roman"/>
              </a:rPr>
              <a:t>Presentation control using Hand Gestures: A vision based approach</a:t>
            </a:r>
            <a:endParaRPr sz="14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/>
          <p:nvPr/>
        </p:nvSpPr>
        <p:spPr>
          <a:xfrm>
            <a:off x="1760220" y="2258258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Challenges and Limitations of Vision-Based Approach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1760220" y="3980259"/>
            <a:ext cx="5443895" cy="1990963"/>
          </a:xfrm>
          <a:prstGeom prst="roundRect">
            <a:avLst>
              <a:gd name="adj" fmla="val 6696"/>
            </a:avLst>
          </a:prstGeom>
          <a:solidFill>
            <a:srgbClr val="EEEFF5"/>
          </a:solidFill>
          <a:ln/>
        </p:spPr>
      </p:sp>
      <p:sp>
        <p:nvSpPr>
          <p:cNvPr id="8" name="Text 4"/>
          <p:cNvSpPr/>
          <p:nvPr/>
        </p:nvSpPr>
        <p:spPr>
          <a:xfrm>
            <a:off x="1982391" y="4202430"/>
            <a:ext cx="231231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Lighting Variability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982391" y="4682847"/>
            <a:ext cx="499955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Variations in lighting conditions can impact the accuracy of gesture recognition and require robust calibration.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7426285" y="3980259"/>
            <a:ext cx="5443895" cy="1990963"/>
          </a:xfrm>
          <a:prstGeom prst="roundRect">
            <a:avLst>
              <a:gd name="adj" fmla="val 6696"/>
            </a:avLst>
          </a:prstGeom>
          <a:solidFill>
            <a:srgbClr val="EEEFF5"/>
          </a:solidFill>
          <a:ln/>
        </p:spPr>
      </p:sp>
      <p:sp>
        <p:nvSpPr>
          <p:cNvPr id="11" name="Text 7"/>
          <p:cNvSpPr/>
          <p:nvPr/>
        </p:nvSpPr>
        <p:spPr>
          <a:xfrm>
            <a:off x="7648456" y="4202430"/>
            <a:ext cx="338518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Environmental Interference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648456" y="4682847"/>
            <a:ext cx="499955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Distractions and environmental elements may interfere with precise gesture detection and affect system performance.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0328D0-DDF5-E2A9-4C72-440C581D9F0E}"/>
              </a:ext>
            </a:extLst>
          </p:cNvPr>
          <p:cNvSpPr txBox="1"/>
          <p:nvPr/>
        </p:nvSpPr>
        <p:spPr>
          <a:xfrm>
            <a:off x="12857357" y="797692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09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760220" y="1774916"/>
            <a:ext cx="11109960" cy="16836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Benefits of Using Hand Gestures for Presentation Control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760220" y="3702606"/>
            <a:ext cx="5388293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436"/>
              </a:lnSpc>
              <a:buNone/>
            </a:pPr>
            <a:r>
              <a:rPr lang="en-US" sz="7436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Efficiency</a:t>
            </a:r>
            <a:endParaRPr lang="en-US" sz="743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268547" y="4994815"/>
            <a:ext cx="437163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Streamlined control and dynamic interaction with content, enhancing overall presentation delivery.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481768" y="3702606"/>
            <a:ext cx="5388412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436"/>
              </a:lnSpc>
              <a:buNone/>
            </a:pPr>
            <a:r>
              <a:rPr lang="en-US" sz="7436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Engagement</a:t>
            </a:r>
            <a:endParaRPr lang="en-US" sz="743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990217" y="4982341"/>
            <a:ext cx="45201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Increased audience engagement through interactive and visually captivating gesture-based control.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FD14FD-BFF1-1C98-6059-2DD0BF9EAAFC}"/>
              </a:ext>
            </a:extLst>
          </p:cNvPr>
          <p:cNvSpPr txBox="1"/>
          <p:nvPr/>
        </p:nvSpPr>
        <p:spPr>
          <a:xfrm>
            <a:off x="12857357" y="797692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392809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796" y="3465195"/>
            <a:ext cx="755606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Conclusion and Key Takeaways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611643" y="4492823"/>
            <a:ext cx="3555206" cy="3048953"/>
          </a:xfrm>
          <a:prstGeom prst="roundRect">
            <a:avLst>
              <a:gd name="adj" fmla="val 4373"/>
            </a:avLst>
          </a:prstGeom>
          <a:solidFill>
            <a:srgbClr val="EEEFF5"/>
          </a:solidFill>
          <a:ln/>
        </p:spPr>
      </p:sp>
      <p:sp>
        <p:nvSpPr>
          <p:cNvPr id="7" name="Text 3"/>
          <p:cNvSpPr/>
          <p:nvPr/>
        </p:nvSpPr>
        <p:spPr>
          <a:xfrm>
            <a:off x="833814" y="4714994"/>
            <a:ext cx="279796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Interactive Experience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833814" y="5195411"/>
            <a:ext cx="31108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Utilizing hand gestures transforms presentations into interactive experiences, fostering a deeper connection with audiences.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4389020" y="4492823"/>
            <a:ext cx="3555206" cy="3048953"/>
          </a:xfrm>
          <a:prstGeom prst="roundRect">
            <a:avLst>
              <a:gd name="adj" fmla="val 4373"/>
            </a:avLst>
          </a:prstGeom>
          <a:solidFill>
            <a:srgbClr val="EEEFF5"/>
          </a:solidFill>
          <a:ln/>
        </p:spPr>
      </p:sp>
      <p:sp>
        <p:nvSpPr>
          <p:cNvPr id="10" name="Text 6"/>
          <p:cNvSpPr/>
          <p:nvPr/>
        </p:nvSpPr>
        <p:spPr>
          <a:xfrm>
            <a:off x="4611191" y="4714994"/>
            <a:ext cx="31108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Technological Advancements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4546990" y="5542598"/>
            <a:ext cx="323926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The continuous evolution of vision-based technologies opens new frontiers for gesture-based presentation control.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8166397" y="4492823"/>
            <a:ext cx="3555206" cy="3048953"/>
          </a:xfrm>
          <a:prstGeom prst="roundRect">
            <a:avLst>
              <a:gd name="adj" fmla="val 4373"/>
            </a:avLst>
          </a:prstGeom>
          <a:solidFill>
            <a:srgbClr val="EEEFF5"/>
          </a:solidFill>
          <a:ln/>
        </p:spPr>
      </p:sp>
      <p:sp>
        <p:nvSpPr>
          <p:cNvPr id="13" name="Text 9"/>
          <p:cNvSpPr/>
          <p:nvPr/>
        </p:nvSpPr>
        <p:spPr>
          <a:xfrm>
            <a:off x="8388567" y="4714994"/>
            <a:ext cx="31108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Human-Centric Approach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8277481" y="5542598"/>
            <a:ext cx="333303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Embracing natural gestures aligns with the human-centric trend in technology, enhancing user interaction and accessibility.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30F9C8-365E-C670-70BD-ED27EC08DA13}"/>
              </a:ext>
            </a:extLst>
          </p:cNvPr>
          <p:cNvSpPr txBox="1"/>
          <p:nvPr/>
        </p:nvSpPr>
        <p:spPr>
          <a:xfrm>
            <a:off x="12857719" y="937379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2">
            <a:extLst>
              <a:ext uri="{FF2B5EF4-FFF2-40B4-BE49-F238E27FC236}">
                <a16:creationId xmlns:a16="http://schemas.microsoft.com/office/drawing/2014/main" id="{18DE5EC6-E470-15EE-D506-48FB50A12D95}"/>
              </a:ext>
            </a:extLst>
          </p:cNvPr>
          <p:cNvSpPr/>
          <p:nvPr/>
        </p:nvSpPr>
        <p:spPr>
          <a:xfrm>
            <a:off x="4454366" y="3326088"/>
            <a:ext cx="5388293" cy="9442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436"/>
              </a:lnSpc>
              <a:buNone/>
            </a:pPr>
            <a:r>
              <a:rPr lang="en-US" sz="7436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Thank you</a:t>
            </a:r>
            <a:endParaRPr lang="en-US" sz="743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963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514894" y="1247326"/>
            <a:ext cx="88330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Abstract</a:t>
            </a:r>
          </a:p>
        </p:txBody>
      </p:sp>
      <p:sp>
        <p:nvSpPr>
          <p:cNvPr id="6" name="Text 3"/>
          <p:cNvSpPr/>
          <p:nvPr/>
        </p:nvSpPr>
        <p:spPr>
          <a:xfrm>
            <a:off x="1120698" y="2308302"/>
            <a:ext cx="12054468" cy="48284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Introduces a system using hand gesture recognition for intuitive slide control and additional functionalities.</a:t>
            </a: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Employs real-time image processing and machine learning modules for accurate gesture detection and interpretation.</a:t>
            </a: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Eliminates physical controls, allowing presenters to move freely and leverage natural body language for a more engaging experience.</a:t>
            </a: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Offers intuitive control compared to traditional methods, leading to smoother and more engaging presentations.</a:t>
            </a: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Explores expanding gesture control for richer interactions and potentially controlling computer systems beyond presentations.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49B58A-3687-90FD-4BDC-D55EA4B889A0}"/>
              </a:ext>
            </a:extLst>
          </p:cNvPr>
          <p:cNvSpPr txBox="1"/>
          <p:nvPr/>
        </p:nvSpPr>
        <p:spPr>
          <a:xfrm>
            <a:off x="12857357" y="797692"/>
            <a:ext cx="892097" cy="76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374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514894" y="1247326"/>
            <a:ext cx="88330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Existing Systems</a:t>
            </a:r>
          </a:p>
        </p:txBody>
      </p:sp>
      <p:sp>
        <p:nvSpPr>
          <p:cNvPr id="6" name="Text 3"/>
          <p:cNvSpPr/>
          <p:nvPr/>
        </p:nvSpPr>
        <p:spPr>
          <a:xfrm>
            <a:off x="1514894" y="2603430"/>
            <a:ext cx="12054468" cy="48284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Controller remotes</a:t>
            </a:r>
          </a:p>
          <a:p>
            <a:pPr algn="just">
              <a:lnSpc>
                <a:spcPts val="2799"/>
              </a:lnSpc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Keyboard shortcuts</a:t>
            </a:r>
          </a:p>
          <a:p>
            <a:pPr algn="just">
              <a:lnSpc>
                <a:spcPts val="2799"/>
              </a:lnSpc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Mouse/Clicker</a:t>
            </a:r>
          </a:p>
          <a:p>
            <a:pPr algn="just">
              <a:lnSpc>
                <a:spcPts val="2799"/>
              </a:lnSpc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control apps</a:t>
            </a:r>
          </a:p>
          <a:p>
            <a:pPr algn="just">
              <a:lnSpc>
                <a:spcPts val="2799"/>
              </a:lnSpc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commands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49B58A-3687-90FD-4BDC-D55EA4B889A0}"/>
              </a:ext>
            </a:extLst>
          </p:cNvPr>
          <p:cNvSpPr txBox="1"/>
          <p:nvPr/>
        </p:nvSpPr>
        <p:spPr>
          <a:xfrm>
            <a:off x="12411308" y="1247326"/>
            <a:ext cx="892097" cy="76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374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905629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760220" y="1659923"/>
            <a:ext cx="88330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400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Overview of the proposed project: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760220" y="2664395"/>
            <a:ext cx="23823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Real-Time Tracking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746171" y="3709048"/>
            <a:ext cx="334160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The vision-based approach involves real-time tracking of hand movements, enabling precise control and interaction with presentation content.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651421" y="2735698"/>
            <a:ext cx="25072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Gesture Recognition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651421" y="3732735"/>
            <a:ext cx="33416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It uses advanced python modules to interpret specific gestures, ensuring accurate and seamless control of presentation elements.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542621" y="2685951"/>
            <a:ext cx="316194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Execution of gestures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362956" y="3657550"/>
            <a:ext cx="3341608" cy="26540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This approach seamlessly executes the command related to the identified gesture, enhancing user experience and enabling dynamic content manipulation.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F99E1E-EFA8-5DC5-8B40-A38185D69CDC}"/>
              </a:ext>
            </a:extLst>
          </p:cNvPr>
          <p:cNvSpPr txBox="1"/>
          <p:nvPr/>
        </p:nvSpPr>
        <p:spPr>
          <a:xfrm>
            <a:off x="12857357" y="797692"/>
            <a:ext cx="8920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648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59FB378-745A-D969-CEAC-19ADDED1B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707" y="1778764"/>
            <a:ext cx="9824805" cy="5851836"/>
          </a:xfrm>
          <a:prstGeom prst="rect">
            <a:avLst/>
          </a:prstGeom>
        </p:spPr>
      </p:pic>
      <p:sp>
        <p:nvSpPr>
          <p:cNvPr id="12" name="Text 1">
            <a:extLst>
              <a:ext uri="{FF2B5EF4-FFF2-40B4-BE49-F238E27FC236}">
                <a16:creationId xmlns:a16="http://schemas.microsoft.com/office/drawing/2014/main" id="{34F76014-5594-A2FC-34A3-C23C096234AF}"/>
              </a:ext>
            </a:extLst>
          </p:cNvPr>
          <p:cNvSpPr/>
          <p:nvPr/>
        </p:nvSpPr>
        <p:spPr>
          <a:xfrm>
            <a:off x="1368584" y="917817"/>
            <a:ext cx="8257818" cy="10322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64"/>
              </a:lnSpc>
              <a:buNone/>
            </a:pPr>
            <a:r>
              <a:rPr lang="en-US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E8AE59-AD9C-C782-DB2A-92E49190190C}"/>
              </a:ext>
            </a:extLst>
          </p:cNvPr>
          <p:cNvSpPr txBox="1"/>
          <p:nvPr/>
        </p:nvSpPr>
        <p:spPr>
          <a:xfrm>
            <a:off x="12589728" y="906666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053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2200632" y="1703590"/>
            <a:ext cx="10229017" cy="12787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34"/>
              </a:lnSpc>
              <a:buNone/>
            </a:pPr>
            <a:r>
              <a:rPr lang="en-US" sz="402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How Hand Gestures Are Detected and Recognized</a:t>
            </a:r>
            <a:endParaRPr lang="en-US" sz="402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2200632" y="3448927"/>
            <a:ext cx="460296" cy="460296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7" name="Text 3"/>
          <p:cNvSpPr/>
          <p:nvPr/>
        </p:nvSpPr>
        <p:spPr>
          <a:xfrm>
            <a:off x="2376368" y="3487265"/>
            <a:ext cx="108704" cy="3835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20"/>
              </a:lnSpc>
              <a:buNone/>
            </a:pPr>
            <a:r>
              <a:rPr lang="en-US" sz="2416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1</a:t>
            </a:r>
            <a:endParaRPr lang="en-US" sz="241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2865477" y="3519293"/>
            <a:ext cx="2608421" cy="6393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17"/>
              </a:lnSpc>
              <a:buNone/>
            </a:pPr>
            <a:r>
              <a:rPr lang="en-US" sz="201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Real Time Tracking</a:t>
            </a:r>
            <a:endParaRPr lang="en-US" sz="201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2865477" y="3961609"/>
            <a:ext cx="2608421" cy="19631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7"/>
              </a:lnSpc>
              <a:buNone/>
            </a:pPr>
            <a:r>
              <a:rPr lang="en-US" sz="161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Specialized camera sensors capture real time information information, enabling accurate detection of hand gestures in various lighting conditions.</a:t>
            </a:r>
            <a:endParaRPr lang="en-US" sz="161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5678448" y="3448927"/>
            <a:ext cx="460296" cy="460296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11" name="Text 7"/>
          <p:cNvSpPr/>
          <p:nvPr/>
        </p:nvSpPr>
        <p:spPr>
          <a:xfrm>
            <a:off x="5822633" y="3487265"/>
            <a:ext cx="171926" cy="3835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20"/>
              </a:lnSpc>
              <a:buNone/>
            </a:pPr>
            <a:r>
              <a:rPr lang="en-US" sz="2416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2</a:t>
            </a:r>
            <a:endParaRPr lang="en-US" sz="241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6343293" y="3519293"/>
            <a:ext cx="2268498" cy="3196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7"/>
              </a:lnSpc>
              <a:buNone/>
            </a:pPr>
            <a:r>
              <a:rPr lang="en-US" sz="201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Pattern Recognition</a:t>
            </a:r>
            <a:endParaRPr lang="en-US" sz="201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6343293" y="3961610"/>
            <a:ext cx="2608421" cy="19631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7"/>
              </a:lnSpc>
              <a:buNone/>
            </a:pPr>
            <a:r>
              <a:rPr lang="en-US" sz="161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Advanced pattern recognition Module identify unique hand patterns, enabling precise and reliable recognition of user inputs.</a:t>
            </a:r>
            <a:endParaRPr lang="en-US" sz="161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9156263" y="3448927"/>
            <a:ext cx="460296" cy="460296"/>
          </a:xfrm>
          <a:prstGeom prst="roundRect">
            <a:avLst>
              <a:gd name="adj" fmla="val 26667"/>
            </a:avLst>
          </a:prstGeom>
          <a:solidFill>
            <a:srgbClr val="EEEFF5"/>
          </a:solidFill>
          <a:ln/>
        </p:spPr>
      </p:sp>
      <p:sp>
        <p:nvSpPr>
          <p:cNvPr id="15" name="Text 11"/>
          <p:cNvSpPr/>
          <p:nvPr/>
        </p:nvSpPr>
        <p:spPr>
          <a:xfrm>
            <a:off x="9303544" y="3487265"/>
            <a:ext cx="165735" cy="3835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20"/>
              </a:lnSpc>
              <a:buNone/>
            </a:pPr>
            <a:r>
              <a:rPr lang="en-US" sz="2416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3</a:t>
            </a:r>
            <a:endParaRPr lang="en-US" sz="241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9821108" y="3519293"/>
            <a:ext cx="2045732" cy="3196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7"/>
              </a:lnSpc>
              <a:buNone/>
            </a:pPr>
            <a:r>
              <a:rPr lang="en-US" sz="201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Machine Learning</a:t>
            </a:r>
            <a:endParaRPr lang="en-US" sz="201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9821108" y="3961610"/>
            <a:ext cx="2608421" cy="22902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7"/>
              </a:lnSpc>
              <a:buNone/>
            </a:pPr>
            <a:r>
              <a:rPr lang="en-US" sz="161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Inbuilt Machine learning techniques from </a:t>
            </a:r>
            <a:r>
              <a:rPr lang="en-US" sz="1611" dirty="0" err="1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mediapipe</a:t>
            </a:r>
            <a:r>
              <a:rPr lang="en-US" sz="161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 library enable the system to adapt and recognize a wide range of hand gestures over time, enhancing versatility.</a:t>
            </a:r>
            <a:endParaRPr lang="en-US" sz="161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9DC1AA-023C-0AD1-740E-1BBFD937A0B8}"/>
              </a:ext>
            </a:extLst>
          </p:cNvPr>
          <p:cNvSpPr txBox="1"/>
          <p:nvPr/>
        </p:nvSpPr>
        <p:spPr>
          <a:xfrm>
            <a:off x="12857357" y="797692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726EDD-FDF4-579E-91C5-83CECADBE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535" y="1840851"/>
            <a:ext cx="3891776" cy="21891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F514ED-82CC-988F-40EF-D2B71ABC1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4151" y="4776675"/>
            <a:ext cx="3891776" cy="218912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F3EC2CC-823F-39BF-DC93-AAED358B8A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1531" y="1840851"/>
            <a:ext cx="3891776" cy="218912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CA02C88-3F15-C71F-1D25-D665F6635A4F}"/>
              </a:ext>
            </a:extLst>
          </p:cNvPr>
          <p:cNvSpPr txBox="1"/>
          <p:nvPr/>
        </p:nvSpPr>
        <p:spPr>
          <a:xfrm>
            <a:off x="1961685" y="4218659"/>
            <a:ext cx="3302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Gesture for changing slides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97253EE-8B1C-92BB-B976-6BB2563C4E78}"/>
              </a:ext>
            </a:extLst>
          </p:cNvPr>
          <p:cNvSpPr txBox="1"/>
          <p:nvPr/>
        </p:nvSpPr>
        <p:spPr>
          <a:xfrm>
            <a:off x="8249113" y="4219328"/>
            <a:ext cx="3302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Gesture for drawing annotations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FC2455-6B58-4307-C26C-8128863F9163}"/>
              </a:ext>
            </a:extLst>
          </p:cNvPr>
          <p:cNvSpPr txBox="1"/>
          <p:nvPr/>
        </p:nvSpPr>
        <p:spPr>
          <a:xfrm>
            <a:off x="5663890" y="6969148"/>
            <a:ext cx="3302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Gesture for using pointer</a:t>
            </a:r>
          </a:p>
        </p:txBody>
      </p:sp>
      <p:sp>
        <p:nvSpPr>
          <p:cNvPr id="24" name="Text 1">
            <a:extLst>
              <a:ext uri="{FF2B5EF4-FFF2-40B4-BE49-F238E27FC236}">
                <a16:creationId xmlns:a16="http://schemas.microsoft.com/office/drawing/2014/main" id="{752C8275-4748-AFE5-F7D3-05672DFCFF38}"/>
              </a:ext>
            </a:extLst>
          </p:cNvPr>
          <p:cNvSpPr/>
          <p:nvPr/>
        </p:nvSpPr>
        <p:spPr>
          <a:xfrm>
            <a:off x="1785413" y="803140"/>
            <a:ext cx="883300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027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Gestures implemented in the proposed system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321907D-F3BF-6E32-60FC-3D3577C5FCF7}"/>
              </a:ext>
            </a:extLst>
          </p:cNvPr>
          <p:cNvSpPr txBox="1"/>
          <p:nvPr/>
        </p:nvSpPr>
        <p:spPr>
          <a:xfrm>
            <a:off x="12857357" y="905268"/>
            <a:ext cx="892097" cy="749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468"/>
              </a:lnSpc>
            </a:pPr>
            <a:r>
              <a:rPr lang="en-IN" sz="4027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2977039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113452" y="1941461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Hand Gestures Used in Presentation Control Project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335623" y="3915398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Swipe left with thumb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894413" y="3915398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Move to Previous Slide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113452" y="4422802"/>
            <a:ext cx="11109960" cy="637103"/>
          </a:xfrm>
          <a:prstGeom prst="rect">
            <a:avLst/>
          </a:prstGeom>
          <a:solidFill>
            <a:srgbClr val="4B54FF">
              <a:alpha val="5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335623" y="4552502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Swipe right with little finger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894413" y="4552502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Move to Next Slide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335623" y="5189605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 fingers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894413" y="5189605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Pointer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hape 4">
            <a:extLst>
              <a:ext uri="{FF2B5EF4-FFF2-40B4-BE49-F238E27FC236}">
                <a16:creationId xmlns:a16="http://schemas.microsoft.com/office/drawing/2014/main" id="{D35BBD25-F70A-AE7E-4258-E64FA35058CE}"/>
              </a:ext>
            </a:extLst>
          </p:cNvPr>
          <p:cNvSpPr/>
          <p:nvPr/>
        </p:nvSpPr>
        <p:spPr>
          <a:xfrm>
            <a:off x="1113452" y="5674707"/>
            <a:ext cx="11109960" cy="637103"/>
          </a:xfrm>
          <a:prstGeom prst="rect">
            <a:avLst/>
          </a:prstGeom>
          <a:solidFill>
            <a:srgbClr val="4B54FF">
              <a:alpha val="5000"/>
            </a:srgbClr>
          </a:solidFill>
          <a:ln/>
        </p:spPr>
        <p:txBody>
          <a:bodyPr/>
          <a:lstStyle/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7">
            <a:extLst>
              <a:ext uri="{FF2B5EF4-FFF2-40B4-BE49-F238E27FC236}">
                <a16:creationId xmlns:a16="http://schemas.microsoft.com/office/drawing/2014/main" id="{999561D1-BFD6-7DFF-BE59-65A089CA080F}"/>
              </a:ext>
            </a:extLst>
          </p:cNvPr>
          <p:cNvSpPr/>
          <p:nvPr/>
        </p:nvSpPr>
        <p:spPr>
          <a:xfrm>
            <a:off x="6894413" y="5774034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Marker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C1BBC1F1-97CD-B26C-8506-60135F0BD023}"/>
              </a:ext>
            </a:extLst>
          </p:cNvPr>
          <p:cNvSpPr/>
          <p:nvPr/>
        </p:nvSpPr>
        <p:spPr>
          <a:xfrm>
            <a:off x="1335623" y="5787177"/>
            <a:ext cx="51068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 fingers</a:t>
            </a: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5793E3-8118-EB42-5FA4-8EDFD3F0EECD}"/>
              </a:ext>
            </a:extLst>
          </p:cNvPr>
          <p:cNvSpPr txBox="1"/>
          <p:nvPr/>
        </p:nvSpPr>
        <p:spPr>
          <a:xfrm>
            <a:off x="12857357" y="797692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07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1"/>
          <p:cNvSpPr/>
          <p:nvPr/>
        </p:nvSpPr>
        <p:spPr>
          <a:xfrm>
            <a:off x="2539338" y="1387049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Training the System to Recognize Specific Gestures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9338" y="3109050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983567" y="333122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3983567" y="3811638"/>
            <a:ext cx="7862173" cy="10748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CVZONE’ S HAND TRACKING MODULE</a:t>
            </a: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ASPOSE.SLIDES</a:t>
            </a:r>
          </a:p>
          <a:p>
            <a:pPr algn="l">
              <a:lnSpc>
                <a:spcPts val="2799"/>
              </a:lnSpc>
            </a:pP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ts val="2799"/>
              </a:lnSpc>
              <a:buFont typeface="Arial" panose="020B0604020202020204" pitchFamily="34" charset="0"/>
              <a:buChar char="•"/>
            </a:pPr>
            <a:endParaRPr lang="en-US" sz="17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9338" y="4886534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3983567" y="5108705"/>
            <a:ext cx="24075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Model Development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3983567" y="5589122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Utilizing machine learning models to create robust recognition systems that accurately interpret specific gestures.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8A7E5F-7D62-2D9E-0C7E-6927189183EB}"/>
              </a:ext>
            </a:extLst>
          </p:cNvPr>
          <p:cNvSpPr txBox="1"/>
          <p:nvPr/>
        </p:nvSpPr>
        <p:spPr>
          <a:xfrm>
            <a:off x="12857357" y="797692"/>
            <a:ext cx="892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396AF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4">
            <a:extLst>
              <a:ext uri="{FF2B5EF4-FFF2-40B4-BE49-F238E27FC236}">
                <a16:creationId xmlns:a16="http://schemas.microsoft.com/office/drawing/2014/main" id="{5EA6F3E4-D5CD-5976-7AF3-708375058E83}"/>
              </a:ext>
            </a:extLst>
          </p:cNvPr>
          <p:cNvSpPr/>
          <p:nvPr/>
        </p:nvSpPr>
        <p:spPr>
          <a:xfrm>
            <a:off x="3983566" y="3421470"/>
            <a:ext cx="240756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96AF1"/>
                </a:solidFill>
                <a:latin typeface="Times New Roman" panose="02020603050405020304" pitchFamily="18" charset="0"/>
                <a:ea typeface="Barlow" pitchFamily="34" charset="-122"/>
                <a:cs typeface="Times New Roman" panose="02020603050405020304" pitchFamily="18" charset="0"/>
              </a:rPr>
              <a:t>Modules Used :</a:t>
            </a:r>
            <a:endParaRPr lang="en-US" sz="218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</TotalTime>
  <Words>542</Words>
  <Application>Microsoft Office PowerPoint</Application>
  <PresentationFormat>Custom</PresentationFormat>
  <Paragraphs>106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Nooka Reddy Samba Siva Reddy</cp:lastModifiedBy>
  <cp:revision>5</cp:revision>
  <dcterms:created xsi:type="dcterms:W3CDTF">2024-02-07T02:21:20Z</dcterms:created>
  <dcterms:modified xsi:type="dcterms:W3CDTF">2024-03-25T08:56:52Z</dcterms:modified>
</cp:coreProperties>
</file>